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BE2EE9-0E9C-439E-8512-BD8C128BFD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BA084-0430-4D3C-B3C9-9A22F7A27B00}" type="slidenum">
              <a:rPr lang="en-US"/>
              <a:pPr/>
              <a:t>1</a:t>
            </a:fld>
            <a:endParaRPr 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E29A92-9ECC-4030-84A7-F848C52AE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14DB-8B95-4F7B-97FA-04A902B93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60494-31BA-43DE-A92A-3FFF6966A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C47F6-C956-405F-A5A3-2FF805FF62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6E1B5-D5D1-4489-AB78-CD680A712E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2BCDC-1B5D-413B-90B4-C84EC1727E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3EE3-A79E-4711-AC02-3D0194B9D4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671A0-FAEA-42E8-AA62-17FBF49A9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72732-963C-4105-86A9-6D2287B7A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DECD8-4D61-4A7F-A792-FFEF4343AE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BDFF8-5AD9-43B6-B8F0-614E68924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874C699-E2F2-44F2-84F1-A760DD78F8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/>
              <a:t>Corrective Reading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4000" b="1"/>
              <a:t>Decoding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2400" b="1"/>
              <a:t>Decoding B1 and B2               </a:t>
            </a:r>
            <a:br>
              <a:rPr lang="en-US" sz="2400" b="1"/>
            </a:br>
            <a:r>
              <a:rPr lang="en-US" sz="2400" b="1"/>
              <a:t>Decoding Strategies</a:t>
            </a:r>
            <a:br>
              <a:rPr lang="en-US" sz="2400" b="1"/>
            </a:br>
            <a:endParaRPr lang="en-US" sz="2400" b="1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05238" cy="45307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u="sng"/>
              <a:t>Entry Behavior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700" b="1" u="sng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 i="1"/>
              <a:t>b-d</a:t>
            </a:r>
            <a:r>
              <a:rPr lang="en-US" sz="2000"/>
              <a:t> reversals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Unsure of vowel combinations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Drops or adds endings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Slow fluency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Guesses from context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Tends to confuse words with similar spellings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Consistently inconsistent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2000" b="1" u="sng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sng">
                <a:cs typeface="Times New Roman" pitchFamily="18" charset="0"/>
              </a:rPr>
              <a:t>Strategies</a:t>
            </a:r>
          </a:p>
          <a:p>
            <a:pPr marL="342900" indent="-342900">
              <a:spcBef>
                <a:spcPct val="20000"/>
              </a:spcBef>
            </a:pPr>
            <a:endParaRPr lang="en-US" sz="800" b="1" u="sng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All sound combinations taught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b-d and long/short vowel discriminations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Regular and irregular words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Stories increase in length, difficulty and interest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Comprehension questions, oral and written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Workbook exercises in decoding and comprehension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1800" b="1" u="sng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Student will master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Long and short vowel sounds of </a:t>
            </a:r>
            <a:r>
              <a:rPr lang="en-US" sz="1800" i="1"/>
              <a:t>o, e, a,</a:t>
            </a:r>
            <a:r>
              <a:rPr lang="en-US" sz="1800"/>
              <a:t> and </a:t>
            </a:r>
            <a:r>
              <a:rPr lang="en-US" sz="1800" i="1"/>
              <a:t>i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Letter combinations: </a:t>
            </a:r>
            <a:r>
              <a:rPr lang="en-US" sz="1800" i="1"/>
              <a:t>th, ee, sh, or, ol, ch, wh, ing, er, oo, ea, oa, ai, ou, ar, oul, igh, ir, ur, er, oi, ce, ci, tion, ge, gi, kn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Regular and irregular words, e.g., </a:t>
            </a:r>
            <a:r>
              <a:rPr lang="en-US" sz="1800" i="1"/>
              <a:t>mat, trip, risks, was, league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Words with consonant blends, e.g., </a:t>
            </a:r>
            <a:r>
              <a:rPr lang="en-US" sz="1800" i="1"/>
              <a:t>drop, splash, slip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Words with endings, e.g., </a:t>
            </a:r>
            <a:r>
              <a:rPr lang="en-US" sz="1800" i="1"/>
              <a:t>dropping, rested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Pattern drills that demonstrate consistent phonic relationships, e.g., </a:t>
            </a:r>
            <a:r>
              <a:rPr lang="en-US" sz="1800" i="1"/>
              <a:t>big, bag, beg; sigh, sight, night; loud, lead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Compound words, e.g., </a:t>
            </a:r>
            <a:r>
              <a:rPr lang="en-US" sz="1800" i="1"/>
              <a:t>herself, anybody</a:t>
            </a:r>
            <a:endParaRPr lang="en-US" sz="1800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1800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				B1:  90 wpm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				B2:  115 wpm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				90% accuracy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18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algn="ctr"/>
            <a:r>
              <a:rPr lang="en-US" sz="2400" b="1"/>
              <a:t>Decoding B1 and B2 </a:t>
            </a:r>
            <a:br>
              <a:rPr lang="en-US" sz="2400" b="1"/>
            </a:br>
            <a:r>
              <a:rPr lang="en-US" sz="2400" b="1"/>
              <a:t>Outcome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2400" b="1"/>
              <a:t>Decoding C</a:t>
            </a:r>
            <a:br>
              <a:rPr lang="en-US" sz="2400" b="1"/>
            </a:br>
            <a:r>
              <a:rPr lang="en-US" sz="2400" b="1"/>
              <a:t>Skill Applications</a:t>
            </a:r>
            <a:br>
              <a:rPr lang="en-US" sz="2400" b="1"/>
            </a:br>
            <a:endParaRPr lang="en-US" sz="2400" b="1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76400"/>
            <a:ext cx="3200400" cy="45307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u="sng"/>
              <a:t>Entry Behavior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600" b="1" u="sng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Fair reading skills, but not totally fluent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Word identification errors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Trouble with multisyllabic words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Trouble with textbook material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Limited knowledge of vocabulary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200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114800" y="1600200"/>
            <a:ext cx="480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sng">
                <a:cs typeface="Times New Roman" pitchFamily="18" charset="0"/>
              </a:rPr>
              <a:t>Strategies</a:t>
            </a:r>
          </a:p>
          <a:p>
            <a:pPr marL="342900" indent="-342900">
              <a:spcBef>
                <a:spcPct val="20000"/>
              </a:spcBef>
            </a:pPr>
            <a:endParaRPr lang="en-US" sz="800" b="1" u="sng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All letter combinations taught and reviewed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Over 500 vocabulary words taught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Factual and fictional selections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High percentage of new words in selections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Additional expository selections from other sources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cs typeface="Times New Roman" pitchFamily="18" charset="0"/>
              </a:rPr>
              <a:t>Workbook exercises in comprehension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1371600"/>
            <a:ext cx="77724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800" b="1" u="sng"/>
          </a:p>
          <a:p>
            <a:pPr>
              <a:buClr>
                <a:schemeClr val="tx1"/>
              </a:buClr>
              <a:buFontTx/>
              <a:buNone/>
            </a:pPr>
            <a:r>
              <a:rPr lang="en-US" sz="1900"/>
              <a:t>Student will master</a:t>
            </a:r>
          </a:p>
          <a:p>
            <a:pPr>
              <a:buClr>
                <a:schemeClr val="tx1"/>
              </a:buClr>
            </a:pPr>
            <a:r>
              <a:rPr lang="en-US" sz="1900"/>
              <a:t>Letter combinations such as </a:t>
            </a:r>
            <a:r>
              <a:rPr lang="en-US" sz="1900" i="1"/>
              <a:t>th, ee, sh, or, ol, ch, wh, ing, ce, ci, tion, ge, gi, kn, ure, tial, cial</a:t>
            </a:r>
          </a:p>
          <a:p>
            <a:pPr>
              <a:buClr>
                <a:schemeClr val="tx1"/>
              </a:buClr>
            </a:pPr>
            <a:r>
              <a:rPr lang="en-US" sz="1900"/>
              <a:t>Affixes such as </a:t>
            </a:r>
            <a:r>
              <a:rPr lang="en-US" sz="1900" i="1"/>
              <a:t>ex, ly, un, re, dis, pre, tri, sub, less, ness, able</a:t>
            </a:r>
          </a:p>
          <a:p>
            <a:pPr>
              <a:buClr>
                <a:schemeClr val="tx1"/>
              </a:buClr>
            </a:pPr>
            <a:r>
              <a:rPr lang="en-US" sz="1900"/>
              <a:t>Over 500 vocabulary words</a:t>
            </a:r>
            <a:endParaRPr lang="en-US" sz="1900" i="1"/>
          </a:p>
          <a:p>
            <a:pPr>
              <a:buClr>
                <a:schemeClr val="tx1"/>
              </a:buClr>
            </a:pPr>
            <a:r>
              <a:rPr lang="en-US" sz="1900"/>
              <a:t>Selections with a range of vocabulary, format, syntax and content</a:t>
            </a:r>
            <a:endParaRPr lang="en-US" sz="1900" i="1"/>
          </a:p>
          <a:p>
            <a:pPr>
              <a:buClr>
                <a:schemeClr val="tx1"/>
              </a:buClr>
            </a:pPr>
            <a:r>
              <a:rPr lang="en-US" sz="1900"/>
              <a:t>Additional selections from magazines, newspapers and other sources</a:t>
            </a:r>
            <a:endParaRPr lang="en-US" sz="1900" i="1"/>
          </a:p>
          <a:p>
            <a:pPr>
              <a:buClr>
                <a:schemeClr val="tx1"/>
              </a:buClr>
              <a:buFontTx/>
              <a:buNone/>
            </a:pPr>
            <a:endParaRPr lang="en-US" sz="1900"/>
          </a:p>
          <a:p>
            <a:pPr>
              <a:buClr>
                <a:schemeClr val="tx1"/>
              </a:buClr>
              <a:buFontTx/>
              <a:buNone/>
            </a:pPr>
            <a:r>
              <a:rPr lang="en-US" sz="1800"/>
              <a:t>				C: 150 wpm</a:t>
            </a:r>
          </a:p>
          <a:p>
            <a:pPr>
              <a:buClr>
                <a:schemeClr val="tx1"/>
              </a:buClr>
              <a:buFontTx/>
              <a:buNone/>
            </a:pPr>
            <a:r>
              <a:rPr lang="en-US" sz="1800"/>
              <a:t>				90% accuracy</a:t>
            </a:r>
          </a:p>
          <a:p>
            <a:pPr>
              <a:buClr>
                <a:schemeClr val="tx1"/>
              </a:buClr>
              <a:buFontTx/>
              <a:buNone/>
            </a:pPr>
            <a:endParaRPr lang="en-US" sz="1800"/>
          </a:p>
          <a:p>
            <a:pPr>
              <a:buClr>
                <a:schemeClr val="tx1"/>
              </a:buClr>
            </a:pPr>
            <a:endParaRPr lang="en-US" sz="18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95400"/>
          </a:xfrm>
          <a:noFill/>
          <a:ln/>
        </p:spPr>
        <p:txBody>
          <a:bodyPr anchor="b"/>
          <a:lstStyle/>
          <a:p>
            <a:pPr algn="ctr"/>
            <a:r>
              <a:rPr lang="en-US" sz="2400" b="1"/>
              <a:t>Decoding C </a:t>
            </a:r>
            <a:br>
              <a:rPr lang="en-US" sz="2400" b="1"/>
            </a:br>
            <a:r>
              <a:rPr lang="en-US" sz="2400" b="1"/>
              <a:t>Outcome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685800"/>
            <a:ext cx="7086600" cy="457200"/>
          </a:xfrm>
        </p:spPr>
        <p:txBody>
          <a:bodyPr/>
          <a:lstStyle/>
          <a:p>
            <a:pPr algn="ctr"/>
            <a:r>
              <a:rPr lang="en-US" sz="3200" b="1"/>
              <a:t>Direct Instruction Overview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5105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600"/>
          </a:p>
          <a:p>
            <a:pPr>
              <a:lnSpc>
                <a:spcPct val="80000"/>
              </a:lnSpc>
            </a:pPr>
            <a:r>
              <a:rPr lang="en-US" sz="2000"/>
              <a:t>Program Assumptions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All children can learn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All teachers can teach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600"/>
          </a:p>
          <a:p>
            <a:pPr>
              <a:lnSpc>
                <a:spcPct val="80000"/>
              </a:lnSpc>
            </a:pPr>
            <a:r>
              <a:rPr lang="en-US" sz="2000"/>
              <a:t>Instructional Approach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Skills broken down into sub-skills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Each skill taught to mastery and continuously reviewed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700"/>
          </a:p>
          <a:p>
            <a:pPr>
              <a:lnSpc>
                <a:spcPct val="80000"/>
              </a:lnSpc>
            </a:pPr>
            <a:r>
              <a:rPr lang="en-US" sz="2000"/>
              <a:t>Instructional Delivery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Teacher presentation skills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Follow script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Keep pacing brisk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Elicit, monitor, react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700"/>
          </a:p>
          <a:p>
            <a:pPr>
              <a:lnSpc>
                <a:spcPct val="80000"/>
              </a:lnSpc>
            </a:pPr>
            <a:r>
              <a:rPr lang="en-US" sz="2000"/>
              <a:t>Classroom management</a:t>
            </a:r>
            <a:endParaRPr lang="en-US" sz="6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Placement	Scheduling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Grouping		Seating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Corrective Reading Series Features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algn="ctr">
              <a:buFontTx/>
              <a:buNone/>
            </a:pPr>
            <a:endParaRPr lang="en-US" sz="600"/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Cumulative skill development and review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Gradual increase in difficulty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 u="sng"/>
              <a:t>Daily</a:t>
            </a:r>
            <a:r>
              <a:rPr lang="en-US" sz="2200"/>
              <a:t> teacher-directed lessons of 40 – 45 minutes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Student performance data collected regularly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Management system involving the use of points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Scripted lessons</a:t>
            </a:r>
          </a:p>
          <a:p>
            <a:pPr>
              <a:buSzPct val="80000"/>
              <a:buFont typeface="Wingdings" pitchFamily="2" charset="2"/>
              <a:buChar char="q"/>
            </a:pPr>
            <a:r>
              <a:rPr lang="en-US" sz="2200"/>
              <a:t>Placement tests designed to measure skills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801688"/>
            <a:ext cx="7086600" cy="615950"/>
          </a:xfrm>
        </p:spPr>
        <p:txBody>
          <a:bodyPr/>
          <a:lstStyle/>
          <a:p>
            <a:pPr algn="ctr"/>
            <a:r>
              <a:rPr lang="en-US" b="1"/>
              <a:t>Teaching Techniques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9325"/>
          </a:xfrm>
        </p:spPr>
        <p:txBody>
          <a:bodyPr/>
          <a:lstStyle/>
          <a:p>
            <a:pPr>
              <a:buFontTx/>
              <a:buNone/>
            </a:pPr>
            <a:endParaRPr lang="en-US" sz="3000"/>
          </a:p>
          <a:p>
            <a:pPr>
              <a:buFontTx/>
              <a:buNone/>
            </a:pPr>
            <a:r>
              <a:rPr lang="en-US" sz="3000"/>
              <a:t>A sample of rules for group work  		</a:t>
            </a:r>
            <a:endParaRPr lang="en-US" sz="2200"/>
          </a:p>
          <a:p>
            <a:pPr>
              <a:buFontTx/>
              <a:buNone/>
            </a:pPr>
            <a:endParaRPr lang="en-US" sz="1100"/>
          </a:p>
          <a:p>
            <a:pPr>
              <a:buFontTx/>
              <a:buNone/>
            </a:pPr>
            <a:r>
              <a:rPr lang="en-US" sz="3000"/>
              <a:t>	S – Sit in learning position	          </a:t>
            </a:r>
            <a:endParaRPr lang="en-US" sz="2200"/>
          </a:p>
          <a:p>
            <a:pPr>
              <a:buFontTx/>
              <a:buNone/>
            </a:pPr>
            <a:r>
              <a:rPr lang="en-US" sz="3000"/>
              <a:t>	T – Track 				          </a:t>
            </a:r>
            <a:endParaRPr lang="en-US" sz="2200"/>
          </a:p>
          <a:p>
            <a:pPr>
              <a:buFontTx/>
              <a:buNone/>
            </a:pPr>
            <a:r>
              <a:rPr lang="en-US" sz="3000"/>
              <a:t>	A – Answer on signal		          </a:t>
            </a:r>
            <a:endParaRPr lang="en-US" sz="2200"/>
          </a:p>
          <a:p>
            <a:pPr>
              <a:buFontTx/>
              <a:buNone/>
            </a:pPr>
            <a:r>
              <a:rPr lang="en-US" sz="3000"/>
              <a:t>	R – Respect others’ turns	          	</a:t>
            </a:r>
            <a:endParaRPr lang="en-US" sz="2200"/>
          </a:p>
          <a:p>
            <a:pPr>
              <a:buFontTx/>
              <a:buNone/>
            </a:pPr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/>
              <a:t>Techniques </a:t>
            </a:r>
            <a:br>
              <a:rPr lang="en-US" sz="3200" b="1"/>
            </a:br>
            <a:r>
              <a:rPr lang="en-US" sz="3200" b="1"/>
              <a:t>for All Levels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Teach to mastery</a:t>
            </a:r>
          </a:p>
          <a:p>
            <a:pPr>
              <a:lnSpc>
                <a:spcPct val="90000"/>
              </a:lnSpc>
            </a:pPr>
            <a:r>
              <a:rPr lang="en-US"/>
              <a:t>Provide frequent interactions</a:t>
            </a:r>
          </a:p>
          <a:p>
            <a:pPr>
              <a:lnSpc>
                <a:spcPct val="90000"/>
              </a:lnSpc>
            </a:pPr>
            <a:r>
              <a:rPr lang="en-US"/>
              <a:t>Use individual turns diagnostically</a:t>
            </a:r>
          </a:p>
          <a:p>
            <a:pPr>
              <a:lnSpc>
                <a:spcPct val="90000"/>
              </a:lnSpc>
            </a:pPr>
            <a:r>
              <a:rPr lang="en-US"/>
              <a:t>Monitor all oral and written work</a:t>
            </a:r>
          </a:p>
          <a:p>
            <a:pPr>
              <a:lnSpc>
                <a:spcPct val="90000"/>
              </a:lnSpc>
            </a:pPr>
            <a:r>
              <a:rPr lang="en-US"/>
              <a:t>Evaluate and monitor amount of time needed for each task</a:t>
            </a:r>
          </a:p>
          <a:p>
            <a:pPr>
              <a:lnSpc>
                <a:spcPct val="90000"/>
              </a:lnSpc>
            </a:pPr>
            <a:r>
              <a:rPr lang="en-US"/>
              <a:t>Give lots of specific praise</a:t>
            </a:r>
          </a:p>
          <a:p>
            <a:pPr>
              <a:lnSpc>
                <a:spcPct val="90000"/>
              </a:lnSpc>
            </a:pPr>
            <a:r>
              <a:rPr lang="en-US"/>
              <a:t>Review/practice lessons before teaching</a:t>
            </a:r>
          </a:p>
          <a:p>
            <a:pPr>
              <a:lnSpc>
                <a:spcPct val="90000"/>
              </a:lnSpc>
            </a:pPr>
            <a:r>
              <a:rPr lang="en-US"/>
              <a:t>Teach to mastery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11288" y="849313"/>
            <a:ext cx="6561137" cy="568325"/>
          </a:xfrm>
        </p:spPr>
        <p:txBody>
          <a:bodyPr/>
          <a:lstStyle/>
          <a:p>
            <a:pPr algn="ctr"/>
            <a:r>
              <a:rPr lang="en-US" b="1"/>
              <a:t>Decoding and Comprehension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524000"/>
            <a:ext cx="3657600" cy="45307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900"/>
              <a:t>	</a:t>
            </a:r>
            <a:r>
              <a:rPr lang="en-US" sz="3400" u="sng"/>
              <a:t>Decoding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100" u="sng"/>
          </a:p>
          <a:p>
            <a:pPr>
              <a:lnSpc>
                <a:spcPct val="90000"/>
              </a:lnSpc>
              <a:buFontTx/>
              <a:buNone/>
            </a:pPr>
            <a:r>
              <a:rPr lang="en-US" sz="2900"/>
              <a:t>	Decoding A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900"/>
              <a:t>	Decoding B1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900"/>
              <a:t>	Decoding B2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900"/>
              <a:t>	Decoding C</a:t>
            </a:r>
          </a:p>
          <a:p>
            <a:pPr>
              <a:lnSpc>
                <a:spcPct val="90000"/>
              </a:lnSpc>
            </a:pPr>
            <a:endParaRPr lang="en-US" sz="2900"/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	Note: Students who place in Decoding B1 may place in Comprehension A</a:t>
            </a:r>
            <a:r>
              <a:rPr lang="en-US" sz="1800"/>
              <a:t> 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67200" y="1524000"/>
            <a:ext cx="4191000" cy="4530725"/>
          </a:xfrm>
        </p:spPr>
        <p:txBody>
          <a:bodyPr/>
          <a:lstStyle/>
          <a:p>
            <a:pPr>
              <a:buFontTx/>
              <a:buNone/>
            </a:pPr>
            <a:r>
              <a:rPr lang="en-US" sz="3400" u="sng"/>
              <a:t>Comprehension</a:t>
            </a:r>
          </a:p>
          <a:p>
            <a:pPr algn="ctr">
              <a:buFontTx/>
              <a:buNone/>
            </a:pPr>
            <a:endParaRPr lang="en-US" sz="1100" u="sng"/>
          </a:p>
          <a:p>
            <a:pPr>
              <a:buClr>
                <a:schemeClr val="tx1"/>
              </a:buClr>
              <a:buFontTx/>
              <a:buNone/>
            </a:pPr>
            <a:r>
              <a:rPr lang="en-US" sz="2900"/>
              <a:t>Comprehension A</a:t>
            </a:r>
          </a:p>
          <a:p>
            <a:pPr>
              <a:buClr>
                <a:schemeClr val="tx1"/>
              </a:buClr>
              <a:buFontTx/>
              <a:buNone/>
            </a:pPr>
            <a:r>
              <a:rPr lang="en-US" sz="2900"/>
              <a:t>Comprehension B1</a:t>
            </a:r>
          </a:p>
          <a:p>
            <a:pPr>
              <a:buClr>
                <a:schemeClr val="tx1"/>
              </a:buClr>
              <a:buFontTx/>
              <a:buNone/>
            </a:pPr>
            <a:r>
              <a:rPr lang="en-US" sz="2900"/>
              <a:t>(Comprehension B2)*</a:t>
            </a:r>
          </a:p>
          <a:p>
            <a:pPr>
              <a:buClr>
                <a:schemeClr val="tx1"/>
              </a:buClr>
              <a:buFontTx/>
              <a:buNone/>
            </a:pPr>
            <a:r>
              <a:rPr lang="en-US" sz="2900"/>
              <a:t>Comprehension C</a:t>
            </a:r>
          </a:p>
          <a:p>
            <a:pPr>
              <a:buClr>
                <a:schemeClr val="tx1"/>
              </a:buClr>
              <a:buFontTx/>
              <a:buNone/>
            </a:pPr>
            <a:endParaRPr lang="en-US" sz="900"/>
          </a:p>
          <a:p>
            <a:pPr>
              <a:buClr>
                <a:schemeClr val="tx1"/>
              </a:buClr>
              <a:buFontTx/>
              <a:buNone/>
            </a:pPr>
            <a:r>
              <a:rPr lang="en-US" sz="1600"/>
              <a:t>* Comp. B2 is not an entry level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801688"/>
            <a:ext cx="7086600" cy="517525"/>
          </a:xfrm>
        </p:spPr>
        <p:txBody>
          <a:bodyPr/>
          <a:lstStyle/>
          <a:p>
            <a:pPr algn="ctr"/>
            <a:r>
              <a:rPr lang="en-US" b="1"/>
              <a:t>Decoding Overview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18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900" b="1" u="sng"/>
              <a:t>Decoding A: 			Word Attack Basics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600" b="1" i="1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65 Lessons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Grade level: Non – reader to 1.9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60 wpm 	90% Accuracy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200"/>
              <a:t>			About 10% of the population tests into this category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900" b="1" u="sng"/>
              <a:t>Decoding B1 and B2: 		Decoding Strategies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600" b="1"/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B1   65 lessons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700"/>
              <a:t>		     Grade level: 2.0 – 3.5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700"/>
              <a:t>		    90 wpm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B2     65 lessons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700"/>
              <a:t>		      Grade level: 3.5 – 5.0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700"/>
              <a:t>		      120 wpm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900" b="1" u="sng"/>
              <a:t>Decoding C: 			Skills Applications</a:t>
            </a:r>
            <a:r>
              <a:rPr lang="en-US" sz="1900" b="1" i="1"/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125 regular lessons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Grade level: 5.0 – 7.0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700"/>
              <a:t>150 wpm and 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700"/>
              <a:t>			</a:t>
            </a:r>
            <a:r>
              <a:rPr lang="en-US" sz="1100"/>
              <a:t>About 10% of the population tests into this level</a:t>
            </a:r>
            <a:endParaRPr lang="en-US" sz="17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371600"/>
          </a:xfrm>
        </p:spPr>
        <p:txBody>
          <a:bodyPr/>
          <a:lstStyle/>
          <a:p>
            <a:pPr algn="ctr"/>
            <a:r>
              <a:rPr lang="en-US" sz="2400" b="1"/>
              <a:t>Decoding A             </a:t>
            </a:r>
            <a:br>
              <a:rPr lang="en-US" sz="2400" b="1"/>
            </a:br>
            <a:r>
              <a:rPr lang="en-US" sz="2400" b="1"/>
              <a:t>Word Attack Basics</a:t>
            </a:r>
            <a:br>
              <a:rPr lang="en-US" sz="2400" b="1"/>
            </a:br>
            <a:endParaRPr lang="en-US" sz="2400" b="1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3505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u="sng"/>
              <a:t>Entry Behavior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900" b="1" u="sng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Virtually lacks decoding skills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Exhibits vowel confusion, reversals and substitutions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Poor sight word recognition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Slow, laborious reading rate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Frequent errors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/>
              <a:t>Oral comprehension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2000" b="1" u="sng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524000"/>
            <a:ext cx="4567238" cy="4648200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None/>
            </a:pPr>
            <a:r>
              <a:rPr lang="en-US" sz="2000" b="1" u="sng"/>
              <a:t>Strategies</a:t>
            </a:r>
            <a:endParaRPr lang="en-US" sz="900" b="1" u="sng"/>
          </a:p>
          <a:p>
            <a:pPr>
              <a:buClr>
                <a:schemeClr val="tx1"/>
              </a:buClr>
            </a:pPr>
            <a:r>
              <a:rPr lang="en-US" sz="2000"/>
              <a:t>Letter sounds</a:t>
            </a:r>
          </a:p>
          <a:p>
            <a:pPr>
              <a:buClr>
                <a:schemeClr val="tx1"/>
              </a:buClr>
            </a:pPr>
            <a:r>
              <a:rPr lang="en-US" sz="2000"/>
              <a:t>Letter combinations</a:t>
            </a:r>
          </a:p>
          <a:p>
            <a:pPr>
              <a:buClr>
                <a:schemeClr val="tx1"/>
              </a:buClr>
            </a:pPr>
            <a:r>
              <a:rPr lang="en-US" sz="2000"/>
              <a:t>Short vowels</a:t>
            </a:r>
          </a:p>
          <a:p>
            <a:pPr>
              <a:buClr>
                <a:schemeClr val="tx1"/>
              </a:buClr>
            </a:pPr>
            <a:r>
              <a:rPr lang="en-US" sz="2000"/>
              <a:t>Blending</a:t>
            </a:r>
          </a:p>
          <a:p>
            <a:pPr>
              <a:buClr>
                <a:schemeClr val="tx1"/>
              </a:buClr>
            </a:pPr>
            <a:r>
              <a:rPr lang="en-US" sz="2000"/>
              <a:t>Rhyming; tracking</a:t>
            </a:r>
          </a:p>
          <a:p>
            <a:pPr>
              <a:buClr>
                <a:schemeClr val="tx1"/>
              </a:buClr>
            </a:pPr>
            <a:r>
              <a:rPr lang="en-US" sz="2000"/>
              <a:t>High utility sight words</a:t>
            </a:r>
          </a:p>
          <a:p>
            <a:pPr>
              <a:buClr>
                <a:schemeClr val="tx1"/>
              </a:buClr>
            </a:pPr>
            <a:r>
              <a:rPr lang="en-US" sz="2000"/>
              <a:t>Rate and fluency</a:t>
            </a:r>
          </a:p>
          <a:p>
            <a:pPr>
              <a:buClr>
                <a:schemeClr val="tx1"/>
              </a:buClr>
            </a:pPr>
            <a:r>
              <a:rPr lang="en-US" sz="2000"/>
              <a:t>Spelling</a:t>
            </a:r>
          </a:p>
          <a:p>
            <a:pPr>
              <a:buClr>
                <a:schemeClr val="tx1"/>
              </a:buClr>
              <a:buFontTx/>
              <a:buNone/>
            </a:pPr>
            <a:endParaRPr lang="en-U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>
            <p:ph type="body" idx="1"/>
          </p:nvPr>
        </p:nvSpPr>
        <p:spPr>
          <a:xfrm>
            <a:off x="762000" y="1219200"/>
            <a:ext cx="7772400" cy="4953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1800" b="1" u="sng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Student will master the following sentence types, words and letter combinations: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She was a master at planting  trees.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 i="1"/>
              <a:t>	what, was , do, said, to, of, you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 i="1"/>
              <a:t>	many combinations such as: st, bl, sl, fl, pl, sw, cl, tr, dr nt, nd, st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 i="1"/>
              <a:t>	</a:t>
            </a:r>
            <a:r>
              <a:rPr lang="en-US" sz="1800"/>
              <a:t>-------------------------------------------------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Student will be able to 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identify and pronounce short vowels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sound out words as an aid to reading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spell simple, regular words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read common irregular words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1800"/>
              <a:t>read sentences and short selections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				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1800"/>
              <a:t>				60 wpm; 90% accuracy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sz="180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pPr algn="ctr"/>
            <a:r>
              <a:rPr lang="en-US" sz="2400" b="1"/>
              <a:t>Decoding A </a:t>
            </a:r>
            <a:br>
              <a:rPr lang="en-US" sz="2400" b="1"/>
            </a:br>
            <a:r>
              <a:rPr lang="en-US" sz="2400" b="1"/>
              <a:t>Outcome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 of books design template">
  <a:themeElements>
    <a:clrScheme name="Stack of books desig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ck of books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ck of book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ck of book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ck of book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6</TotalTime>
  <Words>599</Words>
  <Application>Microsoft Office PowerPoint</Application>
  <PresentationFormat>On-screen Show (4:3)</PresentationFormat>
  <Paragraphs>177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Wingdings</vt:lpstr>
      <vt:lpstr>Times New Roman</vt:lpstr>
      <vt:lpstr>Stack of books design template</vt:lpstr>
      <vt:lpstr>Corrective Reading</vt:lpstr>
      <vt:lpstr>Direct Instruction Overview</vt:lpstr>
      <vt:lpstr>Corrective Reading Series Features</vt:lpstr>
      <vt:lpstr>Teaching Techniques</vt:lpstr>
      <vt:lpstr>Techniques  for All Levels</vt:lpstr>
      <vt:lpstr>Decoding and Comprehension</vt:lpstr>
      <vt:lpstr>Decoding Overview</vt:lpstr>
      <vt:lpstr>Decoding A              Word Attack Basics </vt:lpstr>
      <vt:lpstr>Decoding A  Outcome Behavior</vt:lpstr>
      <vt:lpstr>Decoding B1 and B2                Decoding Strategies </vt:lpstr>
      <vt:lpstr>Decoding B1 and B2  Outcome Behavior</vt:lpstr>
      <vt:lpstr>Decoding C Skill Applications </vt:lpstr>
      <vt:lpstr>Decoding C  Outcome Behavior</vt:lpstr>
    </vt:vector>
  </TitlesOfParts>
  <Manager/>
  <Company>GASD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Admin</dc:creator>
  <cp:keywords/>
  <dc:description/>
  <cp:lastModifiedBy>Erika LaVoie</cp:lastModifiedBy>
  <cp:revision>2</cp:revision>
  <dcterms:created xsi:type="dcterms:W3CDTF">2008-02-07T17:25:29Z</dcterms:created>
  <dcterms:modified xsi:type="dcterms:W3CDTF">2008-09-01T12:41:07Z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TC011594401033</vt:lpwstr>
  </property>
</Properties>
</file>